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16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654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456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40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134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28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687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778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0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06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20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9344E-8D94-4294-B0D3-B5381B23111A}" type="datetimeFigureOut">
              <a:rPr lang="ko-KR" altLang="en-US" smtClean="0"/>
              <a:t>2018-11-09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ABFC9-32E8-42D7-81A4-538E387D8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65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sparks/arduino-ds1302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duino-info.wikispaces.com/file/view/DHT-lib.zip/545470280/DHT-lib.zip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t="16773" b="3325"/>
          <a:stretch/>
        </p:blipFill>
        <p:spPr>
          <a:xfrm>
            <a:off x="1524000" y="-15499"/>
            <a:ext cx="9180000" cy="689278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4452170" y="2139373"/>
            <a:ext cx="3292664" cy="2455270"/>
            <a:chOff x="2643187" y="1870217"/>
            <a:chExt cx="3857625" cy="2876550"/>
          </a:xfrm>
        </p:grpSpPr>
        <p:sp>
          <p:nvSpPr>
            <p:cNvPr id="10" name="직사각형 9"/>
            <p:cNvSpPr/>
            <p:nvPr/>
          </p:nvSpPr>
          <p:spPr>
            <a:xfrm>
              <a:off x="2643187" y="1870217"/>
              <a:ext cx="3857625" cy="2876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52400" sx="104000" sy="104000" algn="ctr" rotWithShape="0">
                <a:schemeClr val="bg2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B7CFA7"/>
                </a:solidFill>
              </a:endParaRPr>
            </a:p>
          </p:txBody>
        </p:sp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43" t="52369" r="27002" b="27826"/>
            <a:stretch/>
          </p:blipFill>
          <p:spPr bwMode="auto">
            <a:xfrm>
              <a:off x="3107410" y="2292958"/>
              <a:ext cx="2960175" cy="20310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0185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센서를 이용한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측정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(2/3)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9.2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141577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온습도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2610720" y="1907232"/>
            <a:ext cx="7151203" cy="3970318"/>
            <a:chOff x="1086719" y="1780232"/>
            <a:chExt cx="7151203" cy="3970318"/>
          </a:xfrm>
        </p:grpSpPr>
        <p:sp>
          <p:nvSpPr>
            <p:cNvPr id="27" name="직사각형 26"/>
            <p:cNvSpPr/>
            <p:nvPr/>
          </p:nvSpPr>
          <p:spPr>
            <a:xfrm>
              <a:off x="1086719" y="1780232"/>
              <a:ext cx="995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Commands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107852" y="1780232"/>
              <a:ext cx="6130070" cy="397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Serial.begin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통신 포트를 컴퓨터와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bps(bits per sec)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일반적으로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9600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19200, 57600, 115200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등의 값을 설정할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괄호 안의 내용을 시리얼 통신으로 전송한다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따옴표로 구분된 부분은 텍스트를 직접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전송하고 따옴표 없이 변수를 써주면 변수의 값이 전송된다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Serial.println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같으나 전송 뒤 줄 바꿈을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switch(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){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case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변수값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break;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}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변수값에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따라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case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break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사이의 명령을 실행한다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DHT.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센서핀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센서타입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DHT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라이브러리를 이용하여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센서이름’으로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센서를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.begin( 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센서이름’으로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설정한 센서 동작을 시작한다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readTemperature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DHT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센서의 온도 정보를 읽어온다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센서이름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readHumidity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 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DHT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센서의 습도 정보를 읽어온다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415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센서를 이용한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측정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(3/3)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9.2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141577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온습도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577056" y="1780232"/>
            <a:ext cx="7466105" cy="1477328"/>
            <a:chOff x="1053055" y="2161232"/>
            <a:chExt cx="7466105" cy="1477328"/>
          </a:xfrm>
        </p:grpSpPr>
        <p:sp>
          <p:nvSpPr>
            <p:cNvPr id="16" name="직사각형 15"/>
            <p:cNvSpPr/>
            <p:nvPr/>
          </p:nvSpPr>
          <p:spPr>
            <a:xfrm>
              <a:off x="1053055" y="2161232"/>
              <a:ext cx="10294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Sketch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구성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107851" y="2161232"/>
              <a:ext cx="6411309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사용하기 위한 라이브러리를 추가한다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디지털 입출력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번핀에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이란 이름으로 센서 이름을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 온도와 습도 데이터를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쉬신하여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시리얼 통신으로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전송한다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5. 2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초 간격으로 온도와 습도 데이터를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2749908" y="3583632"/>
            <a:ext cx="7288172" cy="369332"/>
            <a:chOff x="1230988" y="2161232"/>
            <a:chExt cx="7288172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 결과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107851" y="2161232"/>
              <a:ext cx="64113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모니터에 온도와 습도가 표시된다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744828" y="4213553"/>
            <a:ext cx="7288172" cy="646331"/>
            <a:chOff x="1230988" y="2161232"/>
            <a:chExt cx="7288172" cy="646331"/>
          </a:xfrm>
        </p:grpSpPr>
        <p:sp>
          <p:nvSpPr>
            <p:cNvPr id="24" name="직사각형 23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 문제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2107851" y="2161232"/>
              <a:ext cx="641130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온도나 습도의 변화가 있을 때만 시리얼 모니터에 출력 해 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LCD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온도와 습도를 표시해 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227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9.3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95438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클럭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모듈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2533836" y="1777940"/>
            <a:ext cx="7630821" cy="53821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실시간 </a:t>
            </a:r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클럭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모듈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DS1302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2463504" y="4339230"/>
            <a:ext cx="7701152" cy="86616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Arduino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의 전원이 꺼졌을 경우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DS1307 IC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에 연결된 별도의 전원으로 시간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계산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오실레이터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등 간단한 주변회로가 필요함</a:t>
            </a:r>
          </a:p>
        </p:txBody>
      </p:sp>
      <p:pic>
        <p:nvPicPr>
          <p:cNvPr id="16" name="그림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362" y="2773040"/>
            <a:ext cx="3817982" cy="83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직사각형 16"/>
          <p:cNvSpPr/>
          <p:nvPr/>
        </p:nvSpPr>
        <p:spPr>
          <a:xfrm>
            <a:off x="3469175" y="3781152"/>
            <a:ext cx="177965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900" b="1" dirty="0"/>
              <a:t>그림</a:t>
            </a:r>
            <a:r>
              <a:rPr lang="en-GB" altLang="ko-KR" sz="900" b="1" dirty="0"/>
              <a:t> 9. 3 DS1302</a:t>
            </a:r>
            <a:r>
              <a:rPr lang="ko-KR" altLang="ko-KR" sz="900" b="1" dirty="0"/>
              <a:t>와 연결 회로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320372" y="3802226"/>
            <a:ext cx="196079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900" b="1" dirty="0"/>
              <a:t>그림</a:t>
            </a:r>
            <a:r>
              <a:rPr lang="en-GB" altLang="ko-KR" sz="900" b="1" dirty="0"/>
              <a:t> 9. 4 </a:t>
            </a:r>
            <a:r>
              <a:rPr lang="ko-KR" altLang="ko-KR" sz="900" b="1" dirty="0"/>
              <a:t>다양한 형태의</a:t>
            </a:r>
            <a:r>
              <a:rPr lang="en-GB" altLang="ko-KR" sz="900" b="1" dirty="0"/>
              <a:t> RTC </a:t>
            </a:r>
            <a:r>
              <a:rPr lang="ko-KR" altLang="ko-KR" sz="900" b="1" dirty="0"/>
              <a:t>모듈</a:t>
            </a:r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011" y="2557016"/>
            <a:ext cx="3965983" cy="1166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직사각형 19"/>
          <p:cNvSpPr/>
          <p:nvPr/>
        </p:nvSpPr>
        <p:spPr>
          <a:xfrm>
            <a:off x="7439080" y="5362057"/>
            <a:ext cx="416516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하기의 주소에서 라이브러리를 다운받아 설치 할 것</a:t>
            </a:r>
            <a:endParaRPr lang="ko-KR" altLang="en-US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597304" y="5605004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altLang="ko-KR" sz="900" u="sng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https://github.com/msparks/arduino-ds1302</a:t>
            </a:r>
            <a:r>
              <a:rPr lang="en-GB" altLang="ko-KR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785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9.3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95438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클럭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모듈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DS1302 RTC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모듈을 이용하여 시간 정보 읽기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(1/3)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9.3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2806286" y="1907232"/>
            <a:ext cx="6955637" cy="369332"/>
            <a:chOff x="1282285" y="1780232"/>
            <a:chExt cx="6955637" cy="369332"/>
          </a:xfrm>
        </p:grpSpPr>
        <p:sp>
          <p:nvSpPr>
            <p:cNvPr id="30" name="직사각형 29"/>
            <p:cNvSpPr/>
            <p:nvPr/>
          </p:nvSpPr>
          <p:spPr>
            <a:xfrm>
              <a:off x="1282285" y="1780232"/>
              <a:ext cx="8002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실습목표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2107852" y="1780232"/>
              <a:ext cx="61300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DS1302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모듈에서 날짜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 데이터를 받아 시리얼 통신으로 출력해 보자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2724531" y="2444153"/>
            <a:ext cx="7150988" cy="667362"/>
            <a:chOff x="1200531" y="2218355"/>
            <a:chExt cx="7150988" cy="667362"/>
          </a:xfrm>
        </p:grpSpPr>
        <p:sp>
          <p:nvSpPr>
            <p:cNvPr id="33" name="직사각형 32"/>
            <p:cNvSpPr/>
            <p:nvPr/>
          </p:nvSpPr>
          <p:spPr>
            <a:xfrm>
              <a:off x="1200531" y="2218355"/>
              <a:ext cx="881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Hardware</a:t>
              </a: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2107850" y="2239386"/>
              <a:ext cx="62436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RTC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모듈의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Vcc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3.3V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RTC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CE, I/O, CLK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5, 6, 7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 핀에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907" y="3429001"/>
            <a:ext cx="2960980" cy="2346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656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9.3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95438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클럭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모듈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DS1302 RTC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모듈을 이용하여 시간 정보 읽기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(2/3)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9.3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2610720" y="1907233"/>
            <a:ext cx="7151203" cy="4754701"/>
            <a:chOff x="1086719" y="1780232"/>
            <a:chExt cx="7151203" cy="4754701"/>
          </a:xfrm>
        </p:grpSpPr>
        <p:sp>
          <p:nvSpPr>
            <p:cNvPr id="30" name="직사각형 29"/>
            <p:cNvSpPr/>
            <p:nvPr/>
          </p:nvSpPr>
          <p:spPr>
            <a:xfrm>
              <a:off x="1086719" y="1780232"/>
              <a:ext cx="995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Commands</a:t>
              </a: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2107852" y="1825952"/>
              <a:ext cx="6130070" cy="47089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Serial.begin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통신 포트를 컴퓨터와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bps(bits per sec)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일반적으로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9600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19200, 57600, 115200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등의 값을 설정할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괄호 안의 내용을 시리얼 통신으로 전송한다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따옴표로 구분된 부분은 텍스트를 직접 전송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하고 따옴표 없이 변수를 써주면 변수의 값이 전송된다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Serial.println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같으나 전송 뒤 줄 바꿈을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switch(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){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case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변수값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: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break;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}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변수값에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따라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case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break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사이의 명령을 실행한다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DS1302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rtc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CEPin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IOPin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CLKPin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DS1302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연결된 모듈을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rtc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라이브러리에서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상태를 읽어온다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상태에 따라 정상적일 경우와 에러가 있을 경우를 구분할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rtc.time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현재 시간을 읽어온다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643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9.3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95438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실시간 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클럭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모듈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3" name="모서리가 둥근 직사각형 22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DS1302 RTC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모듈을 이용하여 시간 정보 읽기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(3/3)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9.3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577056" y="1780232"/>
            <a:ext cx="7466105" cy="1477328"/>
            <a:chOff x="1053055" y="2161232"/>
            <a:chExt cx="7466105" cy="1477328"/>
          </a:xfrm>
        </p:grpSpPr>
        <p:sp>
          <p:nvSpPr>
            <p:cNvPr id="16" name="직사각형 15"/>
            <p:cNvSpPr/>
            <p:nvPr/>
          </p:nvSpPr>
          <p:spPr>
            <a:xfrm>
              <a:off x="1053055" y="2161232"/>
              <a:ext cx="10294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Sketch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구성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107851" y="2161232"/>
              <a:ext cx="6411309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DS1302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라이브러리를 추가한다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DS1302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rtc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라는 이름으로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날짜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요일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시간을 읽는다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요일은 문자열로 대체한다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시리얼통신으로 날짜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요일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현재 시간을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749908" y="3583632"/>
            <a:ext cx="7288172" cy="369332"/>
            <a:chOff x="1230988" y="2161232"/>
            <a:chExt cx="7288172" cy="369332"/>
          </a:xfrm>
        </p:grpSpPr>
        <p:sp>
          <p:nvSpPr>
            <p:cNvPr id="19" name="직사각형 18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 결과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107851" y="2161232"/>
              <a:ext cx="64113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모니터 창에 요일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날짜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시간이 표시된다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744828" y="4213552"/>
            <a:ext cx="7288172" cy="369332"/>
            <a:chOff x="1230988" y="2161232"/>
            <a:chExt cx="7288172" cy="369332"/>
          </a:xfrm>
        </p:grpSpPr>
        <p:sp>
          <p:nvSpPr>
            <p:cNvPr id="26" name="직사각형 25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 문제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2107851" y="2161232"/>
              <a:ext cx="64113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LCD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연결하여 요일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날짜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시간을 표시해 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5280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7056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RFID</a:t>
            </a:r>
          </a:p>
        </p:txBody>
      </p:sp>
      <p:sp>
        <p:nvSpPr>
          <p:cNvPr id="25" name="모서리가 둥근 직사각형 24"/>
          <p:cNvSpPr/>
          <p:nvPr/>
        </p:nvSpPr>
        <p:spPr>
          <a:xfrm>
            <a:off x="2533836" y="1269940"/>
            <a:ext cx="7630821" cy="53821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RFID(Radio-Frequency Identification)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463504" y="4085230"/>
            <a:ext cx="7701152" cy="181773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전파를 이용하여 원거리의 정보를 인식하는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기술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태그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(RFID tag)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와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판독기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(RFID reader)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로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구성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태그에는 안테나와 직접회로가 내장되어 있어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판독기에 접근하였을 때 무선통신으로 데이터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송수신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태그의 전원 유무에 따라 수동형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반수동형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,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능동형으로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구분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SPI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통신을 통해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MRFC522 IC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를 이용한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판독기 모듈과 통신</a:t>
            </a:r>
          </a:p>
        </p:txBody>
      </p:sp>
      <p:pic>
        <p:nvPicPr>
          <p:cNvPr id="31" name="그림 30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50106" y="2142840"/>
            <a:ext cx="3466465" cy="1459865"/>
          </a:xfrm>
          <a:prstGeom prst="rect">
            <a:avLst/>
          </a:prstGeom>
        </p:spPr>
      </p:pic>
      <p:sp>
        <p:nvSpPr>
          <p:cNvPr id="32" name="직사각형 31"/>
          <p:cNvSpPr/>
          <p:nvPr/>
        </p:nvSpPr>
        <p:spPr>
          <a:xfrm>
            <a:off x="4794121" y="3655007"/>
            <a:ext cx="298080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900" b="1" dirty="0"/>
              <a:t>그림</a:t>
            </a:r>
            <a:r>
              <a:rPr lang="en-GB" altLang="ko-KR" sz="900" b="1" dirty="0"/>
              <a:t> 9. 5 </a:t>
            </a:r>
            <a:r>
              <a:rPr lang="ko-KR" altLang="ko-KR" sz="900" b="1" dirty="0"/>
              <a:t>실험에 사용할</a:t>
            </a:r>
            <a:r>
              <a:rPr lang="en-GB" altLang="ko-KR" sz="900" b="1" dirty="0"/>
              <a:t> RC522 RFID </a:t>
            </a:r>
            <a:r>
              <a:rPr lang="ko-KR" altLang="ko-KR" sz="900" b="1" dirty="0"/>
              <a:t>모듈과 태그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2516560" y="5958564"/>
            <a:ext cx="307652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하기의 주소에서 라이브러리를 다운받아 설치 할 것</a:t>
            </a:r>
            <a:endParaRPr lang="ko-KR" altLang="en-US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674784" y="6155791"/>
            <a:ext cx="289289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ko-KR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https://github.com/miguelbalboa/rfid</a:t>
            </a:r>
            <a:endParaRPr lang="ko-KR" altLang="ko-KR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619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7056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RFID</a:t>
            </a:r>
          </a:p>
        </p:txBody>
      </p:sp>
      <p:sp>
        <p:nvSpPr>
          <p:cNvPr id="30" name="모서리가 둥근 직사각형 29"/>
          <p:cNvSpPr/>
          <p:nvPr/>
        </p:nvSpPr>
        <p:spPr>
          <a:xfrm>
            <a:off x="2463504" y="5370022"/>
            <a:ext cx="7701152" cy="53293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라이브러리 관리’ 메뉴에서 라이브러리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메니져를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실행 시켜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RFID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라이브러리를 설치하자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</p:txBody>
      </p:sp>
      <p:pic>
        <p:nvPicPr>
          <p:cNvPr id="15" name="그림 14"/>
          <p:cNvPicPr/>
          <p:nvPr/>
        </p:nvPicPr>
        <p:blipFill>
          <a:blip r:embed="rId2"/>
          <a:stretch>
            <a:fillRect/>
          </a:stretch>
        </p:blipFill>
        <p:spPr>
          <a:xfrm>
            <a:off x="2463504" y="1624118"/>
            <a:ext cx="5731510" cy="3230245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2463505" y="2519709"/>
            <a:ext cx="5572125" cy="6381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16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7056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RFID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RFID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(1/3)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9.4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806286" y="1907233"/>
            <a:ext cx="6955637" cy="646331"/>
            <a:chOff x="1282285" y="1780232"/>
            <a:chExt cx="6955637" cy="646331"/>
          </a:xfrm>
        </p:grpSpPr>
        <p:sp>
          <p:nvSpPr>
            <p:cNvPr id="19" name="직사각형 18"/>
            <p:cNvSpPr/>
            <p:nvPr/>
          </p:nvSpPr>
          <p:spPr>
            <a:xfrm>
              <a:off x="1282285" y="1780232"/>
              <a:ext cx="8002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실습목표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107852" y="1780232"/>
              <a:ext cx="613007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태그를 읽는다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태그의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 type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판독하여 시리얼 통신으로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724531" y="2644109"/>
            <a:ext cx="7150988" cy="852028"/>
            <a:chOff x="1200531" y="2218355"/>
            <a:chExt cx="7150988" cy="852028"/>
          </a:xfrm>
        </p:grpSpPr>
        <p:sp>
          <p:nvSpPr>
            <p:cNvPr id="22" name="직사각형 21"/>
            <p:cNvSpPr/>
            <p:nvPr/>
          </p:nvSpPr>
          <p:spPr>
            <a:xfrm>
              <a:off x="1200531" y="2218355"/>
              <a:ext cx="881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Hardware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107850" y="2239386"/>
              <a:ext cx="624366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SPI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통신으로 데이터를 주고 받는다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3.3V, GND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3.3V, 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SDA, SCK, MOSI, MISO, RST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10, 13, 11, 12, 9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 핀에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  <a:endParaRPr lang="ko-KR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505" y="3723857"/>
            <a:ext cx="3986743" cy="2632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651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7056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RFID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RFID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(2/3)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9.4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2610720" y="1780233"/>
            <a:ext cx="7767721" cy="5323939"/>
            <a:chOff x="1086719" y="1780232"/>
            <a:chExt cx="7767721" cy="5323939"/>
          </a:xfrm>
        </p:grpSpPr>
        <p:sp>
          <p:nvSpPr>
            <p:cNvPr id="26" name="직사각형 25"/>
            <p:cNvSpPr/>
            <p:nvPr/>
          </p:nvSpPr>
          <p:spPr>
            <a:xfrm>
              <a:off x="1086719" y="1780232"/>
              <a:ext cx="995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Commands</a:t>
              </a: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2082504" y="1841192"/>
              <a:ext cx="3083856" cy="526297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Serial.begin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통신 포트를 컴퓨터와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bps(bits per sec)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일반적으로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9600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19200, 57600, </a:t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115200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등의 값을 설정할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괄호 안의 내용을 시리얼 통신으로 전송한다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따옴표로 구분된 부분은 텍스트를 직접 전송하고 따옴표 없이 변수를 써주면 변수의 값이 전송된다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Serial.println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같으나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전송뒤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줄바꿈을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for(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 값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){    }</a:t>
              </a:r>
            </a:p>
            <a:p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시작 값부터 조건이 만족하는 경우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{    }’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내의 명령을 수행한다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 명령이 수행될 때 마다 변수를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증가 혹은 감소시킨다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 mfrc522(SS_PIN, RST_PIN)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201618" y="1841192"/>
              <a:ext cx="3652822" cy="47089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mfrc522.PICC_IsNewCardPresent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리더에 새로운 카드가 입력되었을 때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TRUE’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값을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mfrc522.PICC_ReadCardSerial()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리더에서 카드의 내용일 읽는다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mfrc522.uid.uidByte[ ]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리더에서 읽어낸 데이터 중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uid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값에 데이터</a:t>
              </a:r>
            </a:p>
            <a:p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mfrc522.PICC_GetType(mfrc522.uid.sak)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리더에서 읽어낸 데이터 중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데이터를 읽는다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mfrc522.PICC_GetTypeName(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piccType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리더에서 읽어낸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이름 데이터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mfrc522.PICC_HaltA()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리더를 중단한다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mfrc522.PCD_StopCrypto1()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리더를 초기화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cxnSp>
        <p:nvCxnSpPr>
          <p:cNvPr id="31" name="직선 연결선 30"/>
          <p:cNvCxnSpPr/>
          <p:nvPr/>
        </p:nvCxnSpPr>
        <p:spPr>
          <a:xfrm>
            <a:off x="6690360" y="1841193"/>
            <a:ext cx="0" cy="470898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65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987943" y="3429002"/>
            <a:ext cx="604434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9.1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9.3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9.5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6583681" y="3429001"/>
            <a:ext cx="3563835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버저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온습도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센서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실시간 </a:t>
            </a: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클럭모듈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RFID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초음파 거리센서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5110566" y="3911726"/>
            <a:ext cx="4923230" cy="1239862"/>
            <a:chOff x="3967566" y="2965450"/>
            <a:chExt cx="4923230" cy="1239862"/>
          </a:xfrm>
        </p:grpSpPr>
        <p:cxnSp>
          <p:nvCxnSpPr>
            <p:cNvPr id="50" name="직선 연결선 49"/>
            <p:cNvCxnSpPr/>
            <p:nvPr/>
          </p:nvCxnSpPr>
          <p:spPr>
            <a:xfrm>
              <a:off x="3967566" y="2965450"/>
              <a:ext cx="49232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/>
            <p:cNvCxnSpPr/>
            <p:nvPr/>
          </p:nvCxnSpPr>
          <p:spPr>
            <a:xfrm>
              <a:off x="3967566" y="3383902"/>
              <a:ext cx="49232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/>
            <p:cNvCxnSpPr/>
            <p:nvPr/>
          </p:nvCxnSpPr>
          <p:spPr>
            <a:xfrm>
              <a:off x="3967566" y="3786860"/>
              <a:ext cx="49232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/>
            <p:cNvCxnSpPr/>
            <p:nvPr/>
          </p:nvCxnSpPr>
          <p:spPr>
            <a:xfrm>
              <a:off x="3967566" y="4205312"/>
              <a:ext cx="492323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984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9.4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70564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RFID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RFID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(3/3)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9.4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577056" y="1780232"/>
            <a:ext cx="7466105" cy="1477328"/>
            <a:chOff x="1053055" y="2161232"/>
            <a:chExt cx="7466105" cy="1477328"/>
          </a:xfrm>
        </p:grpSpPr>
        <p:sp>
          <p:nvSpPr>
            <p:cNvPr id="19" name="직사각형 18"/>
            <p:cNvSpPr/>
            <p:nvPr/>
          </p:nvSpPr>
          <p:spPr>
            <a:xfrm>
              <a:off x="1053055" y="2161232"/>
              <a:ext cx="10294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Sketch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구성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107851" y="2161232"/>
              <a:ext cx="6411309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‘mfrc522’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란 이름으로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새로운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입력이 있을 경우 데이터를 익는다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UID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읽는다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UID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시리얼 통신으로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5. 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리더를 초기화 하고 새로운 카드 수신을 대기한다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749908" y="3583632"/>
            <a:ext cx="7288172" cy="369332"/>
            <a:chOff x="1230988" y="2161232"/>
            <a:chExt cx="7288172" cy="369332"/>
          </a:xfrm>
        </p:grpSpPr>
        <p:sp>
          <p:nvSpPr>
            <p:cNvPr id="22" name="직사각형 21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 결과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107851" y="2161232"/>
              <a:ext cx="64113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RFID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태그를 판독기에 접근시킬 때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 type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 출력된다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2744828" y="4213553"/>
            <a:ext cx="7288172" cy="646331"/>
            <a:chOff x="1230988" y="2161232"/>
            <a:chExt cx="7288172" cy="646331"/>
          </a:xfrm>
        </p:grpSpPr>
        <p:sp>
          <p:nvSpPr>
            <p:cNvPr id="32" name="직사각형 31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 문제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107851" y="2161232"/>
              <a:ext cx="641130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갖고 있는 교통카드를 판독기에 접근시켜 읽어보자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LCD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모듈의 첫 번째 줄에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UID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두 번째 줄에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PICC type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출력해보자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445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초음파 거리센서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463504" y="1232506"/>
            <a:ext cx="7701152" cy="5440146"/>
            <a:chOff x="939504" y="1359506"/>
            <a:chExt cx="7701152" cy="5440146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009835" y="1359506"/>
              <a:ext cx="7630821" cy="538216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초음파 거리센서 </a:t>
              </a:r>
              <a:r>
                <a:rPr lang="en-US" altLang="ko-KR" sz="1400" dirty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(HC-SR04)</a:t>
              </a:r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939504" y="4188100"/>
              <a:ext cx="3919834" cy="216825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50000"/>
                </a:lnSpc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buFont typeface="Wingdings" panose="05000000000000000000" pitchFamily="2" charset="2"/>
                <a:buChar char="ü"/>
                <a:defRPr/>
              </a:pP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약 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40Hz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의 주파수의 초음파를 발사하여 물체에 반사되어 돌아오는 시간을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측정</a:t>
              </a:r>
              <a:endPara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endParaRPr>
            </a:p>
            <a:p>
              <a:pPr marL="171450" indent="-171450" latinLnBrk="0">
                <a:lnSpc>
                  <a:spcPct val="150000"/>
                </a:lnSpc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buFont typeface="Wingdings" panose="05000000000000000000" pitchFamily="2" charset="2"/>
                <a:buChar char="ü"/>
                <a:defRPr/>
              </a:pP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외부 환경에 강한 특징을 갖고 있고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,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물체의 색깔에 상관없이 사용할 수 있으며</a:t>
              </a:r>
              <a:r>
                <a:rPr lang="en-US" altLang="ko-KR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,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투명한 물체도 감지 가능하며 물이나 먼지 등이 있더라도 감지할 수 있는 장점이 </a:t>
              </a: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있음</a:t>
              </a:r>
              <a:endPara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endParaRPr>
            </a:p>
            <a:p>
              <a:pPr marL="171450" indent="-171450" latinLnBrk="0">
                <a:lnSpc>
                  <a:spcPct val="150000"/>
                </a:lnSpc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buFont typeface="Wingdings" panose="05000000000000000000" pitchFamily="2" charset="2"/>
                <a:buChar char="ü"/>
                <a:defRPr/>
              </a:pPr>
              <a:r>
                <a:rPr lang="ko-KR" altLang="en-US" sz="1200" dirty="0">
                  <a:solidFill>
                    <a:schemeClr val="bg1">
                      <a:lumMod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  <a:cs typeface="Arial Unicode MS" pitchFamily="50" charset="-127"/>
                </a:rPr>
                <a:t>외부에 초음파 발신부가 노출되어야 함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065304" y="6227990"/>
              <a:ext cx="28392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9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※ </a:t>
              </a:r>
              <a:r>
                <a:rPr lang="ko-KR" altLang="en-US" sz="9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하기의 주소에서 라이브러리를 다운받아 설치 할 것</a:t>
              </a:r>
              <a:endParaRPr lang="ko-KR" altLang="en-US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5224163" y="6430320"/>
              <a:ext cx="20242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altLang="ko-KR" sz="900" dirty="0">
                  <a:solidFill>
                    <a:schemeClr val="accent1"/>
                  </a:solidFill>
                </a:rPr>
                <a:t>https://github.com/miguelbalboa/rfid</a:t>
              </a:r>
              <a:endParaRPr lang="ko-KR" altLang="ko-KR" sz="900" dirty="0">
                <a:solidFill>
                  <a:schemeClr val="accent1"/>
                </a:solidFill>
              </a:endParaRPr>
            </a:p>
          </p:txBody>
        </p:sp>
        <p:pic>
          <p:nvPicPr>
            <p:cNvPr id="23" name="그림 22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726280" y="2207415"/>
              <a:ext cx="2207766" cy="1440160"/>
            </a:xfrm>
            <a:prstGeom prst="rect">
              <a:avLst/>
            </a:prstGeom>
          </p:spPr>
        </p:pic>
        <p:sp>
          <p:nvSpPr>
            <p:cNvPr id="24" name="직사각형 23"/>
            <p:cNvSpPr/>
            <p:nvPr/>
          </p:nvSpPr>
          <p:spPr>
            <a:xfrm>
              <a:off x="1485216" y="3647575"/>
              <a:ext cx="2790056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ko-KR" sz="900" b="1" dirty="0"/>
                <a:t>그림</a:t>
              </a:r>
              <a:r>
                <a:rPr lang="en-GB" altLang="ko-KR" sz="900" b="1" dirty="0"/>
                <a:t> 9. 6 </a:t>
              </a:r>
              <a:r>
                <a:rPr lang="ko-KR" altLang="ko-KR" sz="900" b="1" dirty="0"/>
                <a:t>실험에 사용할</a:t>
              </a:r>
              <a:r>
                <a:rPr lang="en-GB" altLang="ko-KR" sz="900" b="1" dirty="0"/>
                <a:t> HC-SR04 </a:t>
              </a:r>
              <a:r>
                <a:rPr lang="ko-KR" altLang="ko-KR" sz="900" b="1" dirty="0"/>
                <a:t>초음파센서</a:t>
              </a:r>
            </a:p>
          </p:txBody>
        </p:sp>
        <p:pic>
          <p:nvPicPr>
            <p:cNvPr id="25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9467" y="2132856"/>
              <a:ext cx="2736304" cy="3270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4163" y="4602627"/>
              <a:ext cx="3301723" cy="15078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8612" y="2603894"/>
              <a:ext cx="3287159" cy="1811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0593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초음파 거리센서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초음파 거리센서를 이용한 거리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측정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(1/3)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9.5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806286" y="1907233"/>
            <a:ext cx="6955637" cy="646331"/>
            <a:chOff x="1282285" y="1780232"/>
            <a:chExt cx="6955637" cy="646331"/>
          </a:xfrm>
        </p:grpSpPr>
        <p:sp>
          <p:nvSpPr>
            <p:cNvPr id="34" name="직사각형 33"/>
            <p:cNvSpPr/>
            <p:nvPr/>
          </p:nvSpPr>
          <p:spPr>
            <a:xfrm>
              <a:off x="1282285" y="1780232"/>
              <a:ext cx="8002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실습목표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2107852" y="1780232"/>
              <a:ext cx="613007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초음파 모듈 센서를 이용하여 거리를 측정한다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측정한 거리의 변화가 있을 때 시리얼 통신을 이용하여 모니터에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2724531" y="2644109"/>
            <a:ext cx="7150988" cy="667362"/>
            <a:chOff x="1200531" y="2218355"/>
            <a:chExt cx="7150988" cy="667362"/>
          </a:xfrm>
        </p:grpSpPr>
        <p:sp>
          <p:nvSpPr>
            <p:cNvPr id="37" name="직사각형 36"/>
            <p:cNvSpPr/>
            <p:nvPr/>
          </p:nvSpPr>
          <p:spPr>
            <a:xfrm>
              <a:off x="1200531" y="2218355"/>
              <a:ext cx="881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Hardware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2107850" y="2239386"/>
              <a:ext cx="62436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HC-SR04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모듈의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Vcc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5V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HC-SR04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Echo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Trig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12, 13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번핀에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732" y="3507262"/>
            <a:ext cx="4239791" cy="2732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166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초음파 거리센서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초음파 거리센서를 이용한 거리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측정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(2/3)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9.5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2610720" y="1907232"/>
            <a:ext cx="7151203" cy="4400610"/>
            <a:chOff x="1086719" y="1780232"/>
            <a:chExt cx="7151203" cy="4400610"/>
          </a:xfrm>
        </p:grpSpPr>
        <p:sp>
          <p:nvSpPr>
            <p:cNvPr id="34" name="직사각형 33"/>
            <p:cNvSpPr/>
            <p:nvPr/>
          </p:nvSpPr>
          <p:spPr>
            <a:xfrm>
              <a:off x="1086719" y="1780232"/>
              <a:ext cx="995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Commands</a:t>
              </a: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2107852" y="1841192"/>
              <a:ext cx="6130070" cy="43396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Serial.begin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시리얼 통신 포트를 컴퓨터와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전송속도는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bps(bits per sec)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일반적으로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9600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19200, 57600, 115200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등의 값을 설정할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괄호 안의 내용을 시리얼 통신으로 전송한다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따옴표로 구분된 부분은 텍스트를 직접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전송하고 따옴표 없이 변수를 써주면 변수의 값이 전송된다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Serial.println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전송내용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Serial.print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같으나 전송 뒤 줄 바꿈을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pinMode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설정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핀의 입출력 모드를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 에는 설정하고자 하는 핀의 번호와 ‘설정’에는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입력으로 사용하기 위해선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INPUT’,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출력으로 사용하기 위해선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OUTPUT’,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입력이며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풀업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사용시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INPUT_PULLUP’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적는다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digitalWrite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핀에 디지털 출력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(High or Low)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 에는 출력하고자 하는 핀의 번호를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값’에는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HIGH’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혹은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LOW’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설정하여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High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혹은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Low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출력을 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pulseIn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초과시간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입력된 펄스에 대하여 펄스의 폭을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마이크로초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μs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단위로 측정한다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’엔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펄스를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입력받을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핀의 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값’엔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HIGH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펄스폭을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측정할 때는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HIGH, LOW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펄스폭을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측정할 때는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LOW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적는다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초과시간은 최대 측정 시간으로서 초기값은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delayMicroseconds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지연시간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지연시간에는 잠시 동작을 지연시키기 위한 값을 넣는다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마이크로초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단위로 넣는다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028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9.5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초음파 거리센서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초음파 거리센서를 이용한 거리 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측정</a:t>
              </a:r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(3/3)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9.5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577056" y="1780232"/>
            <a:ext cx="7466105" cy="1477328"/>
            <a:chOff x="1053055" y="2161232"/>
            <a:chExt cx="7466105" cy="1477328"/>
          </a:xfrm>
        </p:grpSpPr>
        <p:sp>
          <p:nvSpPr>
            <p:cNvPr id="16" name="직사각형 15"/>
            <p:cNvSpPr/>
            <p:nvPr/>
          </p:nvSpPr>
          <p:spPr>
            <a:xfrm>
              <a:off x="1053055" y="2161232"/>
              <a:ext cx="10294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Sketch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구성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107851" y="2161232"/>
              <a:ext cx="6411309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디지털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입출력핀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12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13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각각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에코핀과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트리거핀으로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폭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10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μs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펄스를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트리거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핀으로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‘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pulseIn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명령어를 이용하여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에코핀으로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입력되는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HIGH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펄스의 폭을 측정한다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펄스폭에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대하여 초음파의 속도를 물체와의 거리를 측정한다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현재 측정한 거리와 이전에 측정한 거리가 상이할 때 그 값을 시리얼 통신으로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2749908" y="3583633"/>
            <a:ext cx="7288172" cy="646331"/>
            <a:chOff x="1230988" y="2161232"/>
            <a:chExt cx="7288172" cy="646331"/>
          </a:xfrm>
        </p:grpSpPr>
        <p:sp>
          <p:nvSpPr>
            <p:cNvPr id="20" name="직사각형 19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 결과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107851" y="2161232"/>
              <a:ext cx="641130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초음파 센서 앞의 물체와의 거리에 따라 측정값이 시리얼 모니터에 출력된다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거리의 변화가 없을 때는 출력하지 않는다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2744828" y="4467552"/>
            <a:ext cx="7288172" cy="923330"/>
            <a:chOff x="1230988" y="2161232"/>
            <a:chExt cx="7288172" cy="923330"/>
          </a:xfrm>
        </p:grpSpPr>
        <p:sp>
          <p:nvSpPr>
            <p:cNvPr id="24" name="직사각형 23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 문제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2107851" y="2161232"/>
              <a:ext cx="641130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황색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청색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적색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LED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연결하자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물체와의 거리가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2~30cm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에서는 황색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LED, 31~60cm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에서는 청색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LED, </a:t>
              </a:r>
              <a:b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그 이상의 거리에서는 적색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LED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 점등되게 스케치를 작성하여라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483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33835" y="1650940"/>
            <a:ext cx="7511696" cy="53821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버저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(Buzzer)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602021" y="4295686"/>
            <a:ext cx="7443511" cy="118201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전기적 신호로 진동판을 진동시켜 소리를 출력하는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부품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마그네틱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버저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,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피에조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버저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기계식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버저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등이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있음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피에조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버저는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일정 주파수를 입력시켜 다양한 음을 낼 수 있음</a:t>
            </a:r>
          </a:p>
        </p:txBody>
      </p:sp>
      <p:pic>
        <p:nvPicPr>
          <p:cNvPr id="47" name="그림 4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643" y="2450565"/>
            <a:ext cx="5279390" cy="96647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직사각형 47"/>
          <p:cNvSpPr/>
          <p:nvPr/>
        </p:nvSpPr>
        <p:spPr>
          <a:xfrm>
            <a:off x="4798604" y="3723338"/>
            <a:ext cx="279005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900" b="1" dirty="0"/>
              <a:t>그림</a:t>
            </a:r>
            <a:r>
              <a:rPr lang="en-GB" altLang="ko-KR" sz="900" b="1" dirty="0"/>
              <a:t> 9. 1 </a:t>
            </a:r>
            <a:r>
              <a:rPr lang="ko-KR" altLang="ko-KR" sz="900" b="1" dirty="0" err="1"/>
              <a:t>마그네틱</a:t>
            </a:r>
            <a:r>
              <a:rPr lang="ko-KR" altLang="ko-KR" sz="900" b="1" dirty="0"/>
              <a:t> </a:t>
            </a:r>
            <a:r>
              <a:rPr lang="ko-KR" altLang="ko-KR" sz="900" b="1" dirty="0" err="1"/>
              <a:t>버저</a:t>
            </a:r>
            <a:r>
              <a:rPr lang="en-GB" altLang="ko-KR" sz="900" b="1" dirty="0"/>
              <a:t>, </a:t>
            </a:r>
            <a:r>
              <a:rPr lang="ko-KR" altLang="ko-KR" sz="900" b="1" dirty="0" err="1"/>
              <a:t>피에조</a:t>
            </a:r>
            <a:r>
              <a:rPr lang="ko-KR" altLang="ko-KR" sz="900" b="1" dirty="0"/>
              <a:t> </a:t>
            </a:r>
            <a:r>
              <a:rPr lang="ko-KR" altLang="ko-KR" sz="900" b="1" dirty="0" err="1"/>
              <a:t>버저</a:t>
            </a:r>
            <a:r>
              <a:rPr lang="en-GB" altLang="ko-KR" sz="900" b="1" dirty="0"/>
              <a:t>, </a:t>
            </a:r>
            <a:r>
              <a:rPr lang="ko-KR" altLang="ko-KR" sz="900" b="1" dirty="0"/>
              <a:t>기계식 </a:t>
            </a:r>
            <a:r>
              <a:rPr lang="ko-KR" altLang="ko-KR" sz="900" b="1" dirty="0" err="1"/>
              <a:t>버저</a:t>
            </a:r>
            <a:endParaRPr lang="ko-KR" altLang="ko-KR" sz="900" b="1" dirty="0"/>
          </a:p>
        </p:txBody>
      </p:sp>
      <p:sp>
        <p:nvSpPr>
          <p:cNvPr id="49" name="직사각형 48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9.1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2596694" y="649346"/>
            <a:ext cx="6463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버저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044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피에조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버저를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이용한 소리 출력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(1/3)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9.1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806286" y="1780232"/>
            <a:ext cx="6955637" cy="369332"/>
            <a:chOff x="1282285" y="1780232"/>
            <a:chExt cx="6955637" cy="369332"/>
          </a:xfrm>
        </p:grpSpPr>
        <p:sp>
          <p:nvSpPr>
            <p:cNvPr id="31" name="직사각형 30"/>
            <p:cNvSpPr/>
            <p:nvPr/>
          </p:nvSpPr>
          <p:spPr>
            <a:xfrm>
              <a:off x="1282285" y="1780232"/>
              <a:ext cx="8002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실습목표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2107852" y="1780232"/>
              <a:ext cx="61300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피에조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버저를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이용하여 다양한 소리를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2724531" y="2317153"/>
            <a:ext cx="7150988" cy="667362"/>
            <a:chOff x="1200531" y="2218355"/>
            <a:chExt cx="7150988" cy="667362"/>
          </a:xfrm>
        </p:grpSpPr>
        <p:sp>
          <p:nvSpPr>
            <p:cNvPr id="36" name="직사각형 35"/>
            <p:cNvSpPr/>
            <p:nvPr/>
          </p:nvSpPr>
          <p:spPr>
            <a:xfrm>
              <a:off x="1200531" y="2218355"/>
              <a:ext cx="881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Hardware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2107850" y="2239386"/>
              <a:ext cx="624366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(+)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9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번핀에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(-)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9.1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6463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버저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355" y="3284259"/>
            <a:ext cx="3312368" cy="3072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2336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피에조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버저를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이용한 소리 출력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2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9.1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9.1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6463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버저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610720" y="1780233"/>
            <a:ext cx="7432441" cy="4524315"/>
            <a:chOff x="1086719" y="2161232"/>
            <a:chExt cx="7432441" cy="4524315"/>
          </a:xfrm>
        </p:grpSpPr>
        <p:sp>
          <p:nvSpPr>
            <p:cNvPr id="19" name="직사각형 18"/>
            <p:cNvSpPr/>
            <p:nvPr/>
          </p:nvSpPr>
          <p:spPr>
            <a:xfrm>
              <a:off x="1086719" y="2161232"/>
              <a:ext cx="9957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Commands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107851" y="2161232"/>
              <a:ext cx="6411309" cy="45243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pinMode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(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설정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핀의 입출력 모드를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핀번호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 에는 설정하고자 하는 핀의 번호와 ‘설정’에는 입력으로 사용하기 위해선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INPUT’,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출력으로 사용하기 위해선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OUTPUT’,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입력이며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풀업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사용시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INPUT_PULLUP’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적는다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for(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 값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){    }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시작 값부터 조건이 만족하는 경우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{    }’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내의 명령을 수행한다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’에서는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 명령이 수행될 때 마다 변수를 증가 혹은 감소시킨다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tone(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 번호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주파수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해당 주파수와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50%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듀티비의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사각파를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핀에 출력한다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시간은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밀리초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단위로 설정할 수 있다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 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• for(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=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시작 값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조건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;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){    }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시작 값부터 조건이 만족하는 경우 ‘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{    }’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내의 명령을 수행한다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 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변수의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증분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’에서는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 명령이 수행될 때 마다 변수를 증가 혹은 감소시킨다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750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피에조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버저를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이용한 소리 출력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(3/3)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9.1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9.1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4" y="649346"/>
            <a:ext cx="6463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버저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577056" y="1780232"/>
            <a:ext cx="7466105" cy="923330"/>
            <a:chOff x="1053055" y="2161232"/>
            <a:chExt cx="7466105" cy="923330"/>
          </a:xfrm>
        </p:grpSpPr>
        <p:sp>
          <p:nvSpPr>
            <p:cNvPr id="19" name="직사각형 18"/>
            <p:cNvSpPr/>
            <p:nvPr/>
          </p:nvSpPr>
          <p:spPr>
            <a:xfrm>
              <a:off x="1053055" y="2161232"/>
              <a:ext cx="10294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Sketch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구성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107851" y="2161232"/>
              <a:ext cx="6411309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버저를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디지털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입출력핀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9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번으로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‘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도레미파솔라시도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 음에 대하여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피에조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버저의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진동 주파수를 설정한다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도레미송 악보를 데이터화하여 시간에 맞춰 해당 주파수로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피에조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버저를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진동시킨다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2749908" y="2821632"/>
            <a:ext cx="7288172" cy="369332"/>
            <a:chOff x="1230988" y="2161232"/>
            <a:chExt cx="7288172" cy="369332"/>
          </a:xfrm>
        </p:grpSpPr>
        <p:sp>
          <p:nvSpPr>
            <p:cNvPr id="16" name="직사각형 15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 결과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107851" y="2161232"/>
              <a:ext cx="64113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도레미송이 반복하여 연주된다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744828" y="3451553"/>
            <a:ext cx="7288172" cy="646331"/>
            <a:chOff x="1230988" y="2161232"/>
            <a:chExt cx="7288172" cy="646331"/>
          </a:xfrm>
        </p:grpSpPr>
        <p:sp>
          <p:nvSpPr>
            <p:cNvPr id="23" name="직사각형 22"/>
            <p:cNvSpPr/>
            <p:nvPr/>
          </p:nvSpPr>
          <p:spPr>
            <a:xfrm>
              <a:off x="1230988" y="2161232"/>
              <a:ext cx="8515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응용 문제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107851" y="2161232"/>
              <a:ext cx="641130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세 개의 스위치 입력을 받아 각 스위치가 ‘도’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‘</a:t>
              </a:r>
              <a:r>
                <a:rPr lang="ko-KR" altLang="en-US" sz="1200" dirty="0" err="1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레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’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‘</a:t>
              </a: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미’ 음을 내어 연주할 수 있는 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ko-KR" altLang="en-US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스케치를 만들어 보자</a:t>
              </a:r>
              <a:r>
                <a:rPr lang="en-US" altLang="ko-KR" sz="1200" dirty="0">
                  <a:solidFill>
                    <a:schemeClr val="accent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757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141577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온습도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2533836" y="1777940"/>
            <a:ext cx="7630821" cy="53821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bg2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온습도</a:t>
            </a:r>
            <a:r>
              <a:rPr lang="ko-KR" altLang="en-US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센서 </a:t>
            </a:r>
            <a:r>
              <a:rPr lang="en-US" altLang="ko-KR" sz="14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DHT11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6383338" y="2643699"/>
            <a:ext cx="3781318" cy="186381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20~90%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의 습도와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0~50℃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의 온도를 측정할 수 있는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센서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습도는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±5%,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온도는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±2℃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의 오차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범위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측정된 값은 디지털 데이터로 출력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2883503" y="2692501"/>
            <a:ext cx="2941320" cy="1815008"/>
            <a:chOff x="3388678" y="2499461"/>
            <a:chExt cx="2941320" cy="1815008"/>
          </a:xfrm>
        </p:grpSpPr>
        <p:pic>
          <p:nvPicPr>
            <p:cNvPr id="30" name="그림 29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8678" y="2499461"/>
              <a:ext cx="2941320" cy="1411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" name="직사각형 30"/>
            <p:cNvSpPr/>
            <p:nvPr/>
          </p:nvSpPr>
          <p:spPr>
            <a:xfrm>
              <a:off x="3974244" y="4083637"/>
              <a:ext cx="1880643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ko-KR" sz="900" b="1" dirty="0"/>
                <a:t>그림</a:t>
              </a:r>
              <a:r>
                <a:rPr lang="en-GB" altLang="ko-KR" sz="900" b="1" dirty="0"/>
                <a:t> 9. 2 DHT11</a:t>
              </a:r>
              <a:r>
                <a:rPr lang="ko-KR" altLang="ko-KR" sz="900" b="1" dirty="0"/>
                <a:t>과</a:t>
              </a:r>
              <a:r>
                <a:rPr lang="en-GB" altLang="ko-KR" sz="900" b="1" dirty="0"/>
                <a:t> DHT11 </a:t>
              </a:r>
              <a:r>
                <a:rPr lang="ko-KR" altLang="ko-KR" sz="900" b="1" dirty="0"/>
                <a:t>모듈</a:t>
              </a: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2798962" y="497026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altLang="ko-KR" sz="900" u="sng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https</a:t>
            </a:r>
            <a:r>
              <a:rPr lang="en-GB" altLang="ko-KR" sz="900" u="sng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://arduino-info.wikispaces.com/file/view/DHT-lib.zip/545470280/DHT-lib.zip</a:t>
            </a:r>
            <a:endParaRPr lang="ko-KR" altLang="ko-KR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2641482" y="4739434"/>
            <a:ext cx="416516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※ </a:t>
            </a:r>
            <a:r>
              <a:rPr lang="ko-KR" altLang="en-US" sz="900" dirty="0">
                <a:solidFill>
                  <a:schemeClr val="accent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하기의 주소에서 라이브러리를 다운받아 설치 할 것</a:t>
            </a:r>
            <a:endParaRPr lang="ko-KR" altLang="en-US" sz="900" dirty="0">
              <a:solidFill>
                <a:schemeClr val="accent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001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2107361" y="4768910"/>
            <a:ext cx="7194116" cy="45304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9050"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latinLnBrk="0">
              <a:lnSpc>
                <a:spcPct val="150000"/>
              </a:lnSpc>
              <a:spcBef>
                <a:spcPct val="20000"/>
              </a:spcBef>
              <a:buClr>
                <a:schemeClr val="accent3">
                  <a:lumMod val="50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ko-KR" altLang="en-US" sz="120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라이브러리 매니저를 실행시킨 후 ‘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Adafruit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 Unified Sensor’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와 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DHT sensor library’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를 설치하자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50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50" charset="-127"/>
            </a:endParaRPr>
          </a:p>
        </p:txBody>
      </p:sp>
      <p:pic>
        <p:nvPicPr>
          <p:cNvPr id="2049" name="그림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362" y="1565765"/>
            <a:ext cx="4222865" cy="237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>
            <a:off x="2107362" y="3204739"/>
            <a:ext cx="4222865" cy="6381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24001" y="2725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612725" y="3854285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1" name="그림 20"/>
          <p:cNvPicPr/>
          <p:nvPr/>
        </p:nvPicPr>
        <p:blipFill>
          <a:blip r:embed="rId3"/>
          <a:stretch>
            <a:fillRect/>
          </a:stretch>
        </p:blipFill>
        <p:spPr>
          <a:xfrm>
            <a:off x="6459044" y="1565765"/>
            <a:ext cx="4039985" cy="2377992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459044" y="1856999"/>
            <a:ext cx="4039985" cy="6381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83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267E-3982-4DAE-AF6A-E1F9E48A7BCC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1524001" y="0"/>
            <a:ext cx="468302" cy="6858000"/>
          </a:xfrm>
          <a:prstGeom prst="rect">
            <a:avLst/>
          </a:prstGeom>
          <a:solidFill>
            <a:srgbClr val="97B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/>
        </p:nvGrpSpPr>
        <p:grpSpPr>
          <a:xfrm>
            <a:off x="2680801" y="1272862"/>
            <a:ext cx="7081121" cy="406263"/>
            <a:chOff x="1009650" y="4918364"/>
            <a:chExt cx="7081121" cy="406263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009650" y="4918364"/>
              <a:ext cx="7081121" cy="406263"/>
            </a:xfrm>
            <a:prstGeom prst="roundRect">
              <a:avLst/>
            </a:prstGeom>
            <a:solidFill>
              <a:srgbClr val="F2FAC2"/>
            </a:solidFill>
            <a:ln w="19050">
              <a:solidFill>
                <a:schemeClr val="bg2">
                  <a:lumMod val="9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spcBef>
                  <a:spcPct val="20000"/>
                </a:spcBef>
                <a:buClr>
                  <a:schemeClr val="accent3">
                    <a:lumMod val="50000"/>
                  </a:schemeClr>
                </a:buClr>
                <a:defRPr/>
              </a:pP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               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센서를 이용한 </a:t>
              </a:r>
              <a:r>
                <a:rPr lang="ko-KR" altLang="en-US" sz="1600" dirty="0" err="1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온습도</a:t>
              </a:r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 측정 </a:t>
              </a:r>
              <a:r>
                <a:rPr lang="en-US" altLang="ko-KR" sz="1600" dirty="0">
                  <a:solidFill>
                    <a:schemeClr val="bg1">
                      <a:lumMod val="7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(1/3)</a:t>
              </a:r>
              <a:endParaRPr lang="ko-KR" altLang="en-US" sz="1600" dirty="0">
                <a:solidFill>
                  <a:schemeClr val="bg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 Unicode MS" pitchFamily="50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35381" y="5019472"/>
              <a:ext cx="838200" cy="20404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 Unicode MS" pitchFamily="50" charset="-127"/>
                </a:rPr>
                <a:t>EX 9.2</a:t>
              </a:r>
              <a:endPara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cxnSp>
        <p:nvCxnSpPr>
          <p:cNvPr id="43" name="직선 연결선 42"/>
          <p:cNvCxnSpPr/>
          <p:nvPr/>
        </p:nvCxnSpPr>
        <p:spPr>
          <a:xfrm>
            <a:off x="2208973" y="634831"/>
            <a:ext cx="2145190" cy="0"/>
          </a:xfrm>
          <a:prstGeom prst="line">
            <a:avLst/>
          </a:prstGeom>
          <a:ln w="57150">
            <a:solidFill>
              <a:srgbClr val="97BA8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2107362" y="127001"/>
            <a:ext cx="187743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여러가지</a:t>
            </a:r>
            <a:r>
              <a:rPr lang="ko-KR" altLang="en-US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부품들</a:t>
            </a:r>
            <a:endParaRPr lang="en-US" altLang="ko-KR" dirty="0">
              <a:solidFill>
                <a:srgbClr val="97BA8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590875" y="111503"/>
            <a:ext cx="31771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2107362" y="642661"/>
            <a:ext cx="5341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97BA8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9.2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2596693" y="649346"/>
            <a:ext cx="141577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온습도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센서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2806286" y="1907233"/>
            <a:ext cx="6955637" cy="646331"/>
            <a:chOff x="1282285" y="1780232"/>
            <a:chExt cx="6955637" cy="646331"/>
          </a:xfrm>
        </p:grpSpPr>
        <p:sp>
          <p:nvSpPr>
            <p:cNvPr id="27" name="직사각형 26"/>
            <p:cNvSpPr/>
            <p:nvPr/>
          </p:nvSpPr>
          <p:spPr>
            <a:xfrm>
              <a:off x="1282285" y="1780232"/>
              <a:ext cx="80021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실습목표</a:t>
              </a:r>
              <a:endPara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107852" y="1780232"/>
              <a:ext cx="613007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DHT11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온습도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센서를 이용하여 온도와 습도를 측정하여 시리얼 통신을 통해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로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전송받아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확인한다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2724531" y="2698154"/>
            <a:ext cx="7150988" cy="1775357"/>
            <a:chOff x="1200531" y="2218355"/>
            <a:chExt cx="7150988" cy="1775357"/>
          </a:xfrm>
        </p:grpSpPr>
        <p:sp>
          <p:nvSpPr>
            <p:cNvPr id="32" name="직사각형 31"/>
            <p:cNvSpPr/>
            <p:nvPr/>
          </p:nvSpPr>
          <p:spPr>
            <a:xfrm>
              <a:off x="1200531" y="2218355"/>
              <a:ext cx="88197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Hardware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107850" y="2239386"/>
              <a:ext cx="6243669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Vcc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5V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GND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핀을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Arduino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번핀에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DHT11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단독으로 사용할 때는 왼쪽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회로도와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같이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4.7kΩ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저항을 </a:t>
              </a:r>
              <a:r>
                <a:rPr lang="en-US" altLang="ko-KR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Vcc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핀과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핀 사이에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/>
              </a:r>
              <a:b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</a:b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연결한다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모듈 형태의 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DHT11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사용할 때는 오른쪽 </a:t>
              </a:r>
              <a:r>
                <a:rPr lang="ko-KR" alt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회로도와</a:t>
              </a:r>
              <a:r>
                <a:rPr lang="ko-KR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같이 저항을 연결하지 않는다</a:t>
              </a:r>
              <a:r>
                <a:rPr lang="en-US" altLang="ko-KR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pic>
        <p:nvPicPr>
          <p:cNvPr id="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99"/>
          <a:stretch/>
        </p:blipFill>
        <p:spPr bwMode="auto">
          <a:xfrm>
            <a:off x="3644731" y="4394451"/>
            <a:ext cx="2278622" cy="2062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1"/>
          <a:stretch/>
        </p:blipFill>
        <p:spPr bwMode="auto">
          <a:xfrm>
            <a:off x="6369596" y="4370771"/>
            <a:ext cx="2278622" cy="2086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935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1724</Words>
  <Application>Microsoft Office PowerPoint</Application>
  <PresentationFormat>와이드스크린</PresentationFormat>
  <Paragraphs>382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1" baseType="lpstr">
      <vt:lpstr>Arial Unicode MS</vt:lpstr>
      <vt:lpstr>나눔고딕</vt:lpstr>
      <vt:lpstr>나눔고딕 ExtraBold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1</cp:revision>
  <dcterms:created xsi:type="dcterms:W3CDTF">2018-11-08T16:46:00Z</dcterms:created>
  <dcterms:modified xsi:type="dcterms:W3CDTF">2018-11-08T16:46:21Z</dcterms:modified>
</cp:coreProperties>
</file>

<file path=docProps/thumbnail.jpeg>
</file>